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74" r:id="rId2"/>
    <p:sldId id="479" r:id="rId3"/>
    <p:sldId id="480" r:id="rId4"/>
    <p:sldId id="441" r:id="rId5"/>
    <p:sldId id="450" r:id="rId6"/>
    <p:sldId id="451" r:id="rId7"/>
    <p:sldId id="455" r:id="rId8"/>
    <p:sldId id="457" r:id="rId9"/>
    <p:sldId id="458" r:id="rId10"/>
    <p:sldId id="459" r:id="rId11"/>
    <p:sldId id="468" r:id="rId12"/>
    <p:sldId id="469" r:id="rId13"/>
    <p:sldId id="471" r:id="rId14"/>
    <p:sldId id="470" r:id="rId15"/>
    <p:sldId id="474" r:id="rId16"/>
    <p:sldId id="475" r:id="rId17"/>
    <p:sldId id="476" r:id="rId18"/>
    <p:sldId id="478" r:id="rId19"/>
    <p:sldId id="449" r:id="rId20"/>
    <p:sldId id="481" r:id="rId21"/>
    <p:sldId id="482" r:id="rId22"/>
    <p:sldId id="483" r:id="rId23"/>
    <p:sldId id="484" r:id="rId24"/>
    <p:sldId id="485" r:id="rId25"/>
    <p:sldId id="486" r:id="rId26"/>
    <p:sldId id="487" r:id="rId27"/>
    <p:sldId id="488" r:id="rId28"/>
    <p:sldId id="489" r:id="rId29"/>
    <p:sldId id="490" r:id="rId30"/>
    <p:sldId id="491" r:id="rId31"/>
    <p:sldId id="492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69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27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5" Type="http://schemas.openxmlformats.org/officeDocument/2006/relationships/slide" Target="slide27.xml"/><Relationship Id="rId4" Type="http://schemas.openxmlformats.org/officeDocument/2006/relationships/slide" Target="slide2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4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4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.jpeg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audio" Target="../media/audio3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412776"/>
            <a:ext cx="8429684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Calibri" panose="020F0502020204030204" pitchFamily="34" charset="0"/>
              </a:rPr>
              <a:t>第</a:t>
            </a:r>
            <a:r>
              <a:rPr lang="en-US" altLang="zh-CN" sz="6000" dirty="0" smtClean="0">
                <a:latin typeface="Calibri" panose="020F0502020204030204" pitchFamily="34" charset="0"/>
              </a:rPr>
              <a:t>3</a:t>
            </a:r>
            <a:r>
              <a:rPr lang="zh-CN" altLang="en-US" sz="6000" dirty="0" smtClean="0">
                <a:latin typeface="Calibri" panose="020F0502020204030204" pitchFamily="34" charset="0"/>
              </a:rPr>
              <a:t>单元    运算定律</a:t>
            </a:r>
            <a:endParaRPr lang="zh-CN" altLang="en-US" sz="60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3148" y="3593504"/>
            <a:ext cx="8162812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 </a:t>
            </a:r>
            <a:r>
              <a:rPr lang="zh-CN" altLang="en-US" sz="400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乘法交换律和乘法结合律</a:t>
            </a:r>
            <a:endParaRPr lang="zh-CN" altLang="en-US" sz="40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523805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  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乘法运算定律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9" name="Group 3"/>
          <p:cNvGrpSpPr/>
          <p:nvPr/>
        </p:nvGrpSpPr>
        <p:grpSpPr bwMode="auto">
          <a:xfrm>
            <a:off x="7991475" y="6569075"/>
            <a:ext cx="1152525" cy="288925"/>
            <a:chOff x="0" y="0"/>
            <a:chExt cx="726" cy="182"/>
          </a:xfrm>
        </p:grpSpPr>
        <p:sp>
          <p:nvSpPr>
            <p:cNvPr id="9220" name="AutoShape 4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408" y="0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99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21" name="AutoShape 5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rot="10800000">
              <a:off x="0" y="0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226" name="AutoShape 10"/>
          <p:cNvSpPr>
            <a:spLocks noChangeArrowheads="1"/>
          </p:cNvSpPr>
          <p:nvPr/>
        </p:nvSpPr>
        <p:spPr bwMode="auto">
          <a:xfrm>
            <a:off x="839632" y="980728"/>
            <a:ext cx="4897065" cy="1080145"/>
          </a:xfrm>
          <a:prstGeom prst="wedgeRectCallout">
            <a:avLst>
              <a:gd name="adj1" fmla="val 58574"/>
              <a:gd name="adj2" fmla="val 90833"/>
            </a:avLst>
          </a:prstGeom>
          <a:solidFill>
            <a:srgbClr val="FFFF99"/>
          </a:solidFill>
          <a:ln w="9525">
            <a:solidFill>
              <a:srgbClr val="FF66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交换两个因数的位置，积不变。这叫做</a:t>
            </a:r>
            <a:r>
              <a:rPr lang="zh-CN" altLang="en-US" sz="3200" dirty="0">
                <a:solidFill>
                  <a:srgbClr val="FF5050"/>
                </a:solidFill>
                <a:latin typeface="Arial" panose="020B0604020202020204" pitchFamily="34" charset="0"/>
                <a:ea typeface="楷体_GB2312" pitchFamily="49" charset="-122"/>
              </a:rPr>
              <a:t>乘法交换律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2" y="1196752"/>
            <a:ext cx="1166660" cy="2564904"/>
          </a:xfrm>
          <a:prstGeom prst="rect">
            <a:avLst/>
          </a:prstGeom>
        </p:spPr>
      </p:pic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971600" y="4429561"/>
            <a:ext cx="588253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6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a×b</a:t>
            </a:r>
            <a:r>
              <a:rPr lang="zh-CN" altLang="en-US" sz="6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6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b×a</a:t>
            </a:r>
            <a:endParaRPr lang="en-US" altLang="zh-CN" sz="60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539552" y="2636912"/>
            <a:ext cx="561662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如果用字母</a:t>
            </a:r>
            <a:r>
              <a:rPr lang="en-US" altLang="zh-CN" sz="3200" i="1" dirty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i="1" dirty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i="1" dirty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表示两个因数，那么乘法交换律可以写成：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92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79880"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 build="allAtOnce" animBg="1" autoUpdateAnimBg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968351" y="1196752"/>
            <a:ext cx="38884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600" dirty="0">
                <a:solidFill>
                  <a:schemeClr val="tx1"/>
                </a:solidFill>
              </a:rPr>
              <a:t>(1) 25×38×4</a:t>
            </a:r>
            <a:endParaRPr lang="zh-CN" altLang="en-US" sz="72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45" name="TextBox 14"/>
          <p:cNvSpPr txBox="1"/>
          <p:nvPr/>
        </p:nvSpPr>
        <p:spPr>
          <a:xfrm>
            <a:off x="1930426" y="1744696"/>
            <a:ext cx="38884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600" dirty="0" smtClean="0"/>
              <a:t>=25×4×38</a:t>
            </a:r>
            <a:endParaRPr lang="zh-CN" altLang="en-US" sz="72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TextBox 14"/>
          <p:cNvSpPr txBox="1"/>
          <p:nvPr/>
        </p:nvSpPr>
        <p:spPr>
          <a:xfrm>
            <a:off x="1907704" y="2217638"/>
            <a:ext cx="34753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600" dirty="0" smtClean="0"/>
              <a:t>=100×38</a:t>
            </a:r>
            <a:endParaRPr lang="zh-CN" altLang="en-US" sz="3600" dirty="0"/>
          </a:p>
        </p:txBody>
      </p:sp>
      <p:sp>
        <p:nvSpPr>
          <p:cNvPr id="48" name="TextBox 14"/>
          <p:cNvSpPr txBox="1"/>
          <p:nvPr/>
        </p:nvSpPr>
        <p:spPr>
          <a:xfrm>
            <a:off x="1907704" y="2708920"/>
            <a:ext cx="2243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600" dirty="0" smtClean="0"/>
              <a:t>=3800</a:t>
            </a:r>
            <a:endParaRPr lang="zh-CN" altLang="en-US" sz="72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968351" y="3573016"/>
            <a:ext cx="3888431" cy="83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tx1"/>
                </a:solidFill>
              </a:rPr>
              <a:t>(2) 125×42×8</a:t>
            </a:r>
            <a:endParaRPr lang="zh-CN" altLang="en-US" sz="72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91074" y="4129615"/>
            <a:ext cx="3888431" cy="83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600" dirty="0" smtClean="0"/>
              <a:t>=125×8×42</a:t>
            </a:r>
            <a:endParaRPr lang="zh-CN" altLang="en-US" sz="72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1968351" y="4614227"/>
            <a:ext cx="5195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600" dirty="0" smtClean="0"/>
              <a:t>=1000×42</a:t>
            </a:r>
            <a:endParaRPr lang="zh-CN" altLang="en-US" sz="3600" dirty="0"/>
          </a:p>
        </p:txBody>
      </p:sp>
      <p:sp>
        <p:nvSpPr>
          <p:cNvPr id="17" name="TextBox 14"/>
          <p:cNvSpPr txBox="1"/>
          <p:nvPr/>
        </p:nvSpPr>
        <p:spPr>
          <a:xfrm>
            <a:off x="1968352" y="5106613"/>
            <a:ext cx="2088232" cy="842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600" dirty="0" smtClean="0"/>
              <a:t>=42000</a:t>
            </a:r>
            <a:endParaRPr lang="zh-CN" altLang="en-US" sz="72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43750" y="1665264"/>
            <a:ext cx="2787678" cy="348933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8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3" t="2858" r="1123"/>
          <a:stretch>
            <a:fillRect/>
          </a:stretch>
        </p:blipFill>
        <p:spPr>
          <a:xfrm>
            <a:off x="1115616" y="692696"/>
            <a:ext cx="6264696" cy="4895653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107504" y="4149080"/>
            <a:ext cx="4464496" cy="1800200"/>
          </a:xfrm>
          <a:prstGeom prst="wedgeRoundRectCallout">
            <a:avLst>
              <a:gd name="adj1" fmla="val 39510"/>
              <a:gd name="adj2" fmla="val -76691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200" dirty="0">
                <a:solidFill>
                  <a:schemeClr val="tx1"/>
                </a:solidFill>
              </a:rPr>
              <a:t>一共有</a:t>
            </a:r>
            <a:r>
              <a:rPr lang="en-US" altLang="zh-CN" sz="3200" dirty="0">
                <a:solidFill>
                  <a:schemeClr val="tx1"/>
                </a:solidFill>
              </a:rPr>
              <a:t>25</a:t>
            </a:r>
            <a:r>
              <a:rPr lang="zh-CN" altLang="zh-CN" sz="3200" dirty="0">
                <a:solidFill>
                  <a:schemeClr val="tx1"/>
                </a:solidFill>
              </a:rPr>
              <a:t>个小组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zh-CN" sz="3200" dirty="0">
                <a:solidFill>
                  <a:schemeClr val="tx1"/>
                </a:solidFill>
              </a:rPr>
              <a:t>每组里</a:t>
            </a:r>
            <a:r>
              <a:rPr lang="en-US" altLang="zh-CN" sz="3200" dirty="0">
                <a:solidFill>
                  <a:schemeClr val="tx1"/>
                </a:solidFill>
              </a:rPr>
              <a:t>4</a:t>
            </a:r>
            <a:r>
              <a:rPr lang="zh-CN" altLang="zh-CN" sz="3200" dirty="0">
                <a:solidFill>
                  <a:schemeClr val="tx1"/>
                </a:solidFill>
              </a:rPr>
              <a:t>人负责挖坑、种树</a:t>
            </a:r>
            <a:r>
              <a:rPr lang="en-US" altLang="zh-CN" sz="3200" dirty="0">
                <a:solidFill>
                  <a:schemeClr val="tx1"/>
                </a:solidFill>
              </a:rPr>
              <a:t>,2</a:t>
            </a:r>
            <a:r>
              <a:rPr lang="zh-CN" altLang="zh-CN" sz="3200" dirty="0">
                <a:solidFill>
                  <a:schemeClr val="tx1"/>
                </a:solidFill>
              </a:rPr>
              <a:t>人负责抬水、浇树。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5148064" y="4293096"/>
            <a:ext cx="3528392" cy="1116569"/>
          </a:xfrm>
          <a:prstGeom prst="wedgeRoundRectCallout">
            <a:avLst>
              <a:gd name="adj1" fmla="val -20275"/>
              <a:gd name="adj2" fmla="val -121287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</a:rPr>
              <a:t>每组要种</a:t>
            </a:r>
            <a:r>
              <a:rPr lang="en-US" altLang="zh-CN" sz="3200" dirty="0">
                <a:solidFill>
                  <a:schemeClr val="tx1"/>
                </a:solidFill>
              </a:rPr>
              <a:t>5</a:t>
            </a:r>
            <a:r>
              <a:rPr lang="zh-CN" altLang="en-US" sz="3200" dirty="0">
                <a:solidFill>
                  <a:schemeClr val="tx1"/>
                </a:solidFill>
              </a:rPr>
              <a:t>棵树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每棵树要浇</a:t>
            </a:r>
            <a:r>
              <a:rPr lang="en-US" altLang="zh-CN" sz="3200" dirty="0">
                <a:solidFill>
                  <a:schemeClr val="tx1"/>
                </a:solidFill>
              </a:rPr>
              <a:t>2</a:t>
            </a:r>
            <a:r>
              <a:rPr lang="zh-CN" altLang="en-US" sz="3200" dirty="0">
                <a:solidFill>
                  <a:schemeClr val="tx1"/>
                </a:solidFill>
              </a:rPr>
              <a:t>桶水。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525316" y="1163058"/>
            <a:ext cx="7920880" cy="1079810"/>
          </a:xfrm>
          <a:prstGeom prst="wedgeRoundRectCallout">
            <a:avLst>
              <a:gd name="adj1" fmla="val 38496"/>
              <a:gd name="adj2" fmla="val -42996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一共有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个小组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每组要种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棵树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每棵树要浇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桶水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一共要浇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多少桶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水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9" name="Object 9"/>
          <p:cNvGraphicFramePr>
            <a:graphicFrameLocks noChangeAspect="1"/>
          </p:cNvGraphicFramePr>
          <p:nvPr/>
        </p:nvGraphicFramePr>
        <p:xfrm>
          <a:off x="323528" y="2683918"/>
          <a:ext cx="1071221" cy="1368425"/>
        </p:xfrm>
        <a:graphic>
          <a:graphicData uri="http://schemas.openxmlformats.org/presentationml/2006/ole">
            <p:oleObj spid="_x0000_s21505" r:id="rId4" imgW="77028675" imgH="106032300" progId="">
              <p:embed/>
            </p:oleObj>
          </a:graphicData>
        </a:graphic>
      </p:graphicFrame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1875850" y="2638653"/>
            <a:ext cx="5720486" cy="574323"/>
          </a:xfrm>
          <a:prstGeom prst="wedgeRoundRectCallout">
            <a:avLst>
              <a:gd name="adj1" fmla="val -55397"/>
              <a:gd name="adj2" fmla="val 59459"/>
              <a:gd name="adj3" fmla="val 16667"/>
            </a:avLst>
          </a:prstGeom>
          <a:solidFill>
            <a:srgbClr val="FFFF00"/>
          </a:solidFill>
          <a:ln w="9525">
            <a:solidFill>
              <a:srgbClr val="3333FF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我先计算一共种了多少棵树。</a:t>
            </a:r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943707" y="404664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3491880" y="3427641"/>
            <a:ext cx="24449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(25×5)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×2</a:t>
            </a: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3275980" y="4075341"/>
            <a:ext cx="19431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=125×2</a:t>
            </a: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3299792" y="4723041"/>
            <a:ext cx="199445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=250(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桶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4" name="矩形 3"/>
          <p:cNvSpPr/>
          <p:nvPr/>
        </p:nvSpPr>
        <p:spPr>
          <a:xfrm>
            <a:off x="3170349" y="5395948"/>
            <a:ext cx="44550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答：一共要浇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250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桶水。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 autoUpdateAnimBg="0"/>
      <p:bldP spid="18" grpId="0" autoUpdateAnimBg="0"/>
      <p:bldP spid="19" grpId="0" autoUpdateAnimBg="0"/>
      <p:bldP spid="20" grpId="0" autoUpdateAnimBg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525316" y="1163058"/>
            <a:ext cx="7920880" cy="1401846"/>
          </a:xfrm>
          <a:prstGeom prst="wedgeRoundRectCallout">
            <a:avLst>
              <a:gd name="adj1" fmla="val 38496"/>
              <a:gd name="adj2" fmla="val -42996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一共有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个小组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每组要种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棵树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每棵树要浇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桶水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一共要浇多少桶水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7476306" y="2636193"/>
          <a:ext cx="1200150" cy="1512887"/>
        </p:xfrm>
        <a:graphic>
          <a:graphicData uri="http://schemas.openxmlformats.org/presentationml/2006/ole">
            <p:oleObj spid="_x0000_s27649" r:id="rId4" imgW="77638275" imgH="116805075" progId="">
              <p:embed/>
            </p:oleObj>
          </a:graphicData>
        </a:graphic>
      </p:graphicFrame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395536" y="2925731"/>
            <a:ext cx="6712295" cy="719294"/>
          </a:xfrm>
          <a:prstGeom prst="wedgeRoundRectCallout">
            <a:avLst>
              <a:gd name="adj1" fmla="val 54502"/>
              <a:gd name="adj2" fmla="val -69"/>
              <a:gd name="adj3" fmla="val 16667"/>
            </a:avLst>
          </a:prstGeom>
          <a:solidFill>
            <a:srgbClr val="FFFF00"/>
          </a:solidFill>
          <a:ln w="9525">
            <a:solidFill>
              <a:srgbClr val="3333FF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我先计算每组种的树要浇多少桶水。</a:t>
            </a:r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943707" y="404664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2628677" y="3748451"/>
            <a:ext cx="24449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25×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(5×2)</a:t>
            </a: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2339752" y="4396151"/>
            <a:ext cx="19431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=25×10</a:t>
            </a:r>
          </a:p>
        </p:txBody>
      </p: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2363564" y="5043851"/>
            <a:ext cx="199445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=250(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桶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2" name="矩形 1"/>
          <p:cNvSpPr/>
          <p:nvPr/>
        </p:nvSpPr>
        <p:spPr>
          <a:xfrm>
            <a:off x="2339752" y="5790819"/>
            <a:ext cx="44550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答：一共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要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浇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250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桶水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 autoUpdateAnimBg="0"/>
      <p:bldP spid="18" grpId="0" autoUpdateAnimBg="0"/>
      <p:bldP spid="19" grpId="0" autoUpdateAnimBg="0"/>
      <p:bldP spid="20" grpId="0" autoUpdateAnimBg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984092" y="692696"/>
            <a:ext cx="24449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(25×5)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×2</a:t>
            </a: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768192" y="1340396"/>
            <a:ext cx="19431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=125×2</a:t>
            </a: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792004" y="1988096"/>
            <a:ext cx="199445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=250(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桶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5508104" y="692696"/>
            <a:ext cx="24449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25×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(5×2)</a:t>
            </a: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5219179" y="1340396"/>
            <a:ext cx="19431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=25×10</a:t>
            </a:r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5242991" y="1988096"/>
            <a:ext cx="199445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=250(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桶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2" name="矩形 1"/>
          <p:cNvSpPr/>
          <p:nvPr/>
        </p:nvSpPr>
        <p:spPr>
          <a:xfrm>
            <a:off x="501362" y="2752749"/>
            <a:ext cx="88569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仔细观察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小组合作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完成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下面的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问题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3370" y="3732162"/>
            <a:ext cx="612379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12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从这组算式中发现了什么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000000"/>
              </a:solidFill>
              <a:effectLst/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5181" y="4381729"/>
            <a:ext cx="54938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12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举出几个这样的例子。</a:t>
            </a:r>
            <a:endParaRPr lang="zh-CN" altLang="zh-CN" sz="3600" dirty="0">
              <a:solidFill>
                <a:srgbClr val="000000"/>
              </a:solidFill>
              <a:effectLst/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456" y="5055707"/>
            <a:ext cx="651813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12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用语言表述规律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并起名字。</a:t>
            </a:r>
            <a:endParaRPr lang="zh-CN" altLang="zh-CN" sz="3600" dirty="0">
              <a:solidFill>
                <a:srgbClr val="000000"/>
              </a:solidFill>
              <a:effectLst/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2188" y="5729685"/>
            <a:ext cx="457048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12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用字母表示出来。</a:t>
            </a:r>
            <a:endParaRPr lang="zh-CN" altLang="zh-CN" sz="3600" dirty="0">
              <a:solidFill>
                <a:srgbClr val="000000"/>
              </a:solidFill>
              <a:effectLst/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  <p:bldP spid="19" grpId="0" autoUpdateAnimBg="0"/>
      <p:bldP spid="20" grpId="0" autoUpdateAnimBg="0"/>
      <p:bldP spid="10" grpId="0" autoUpdateAnimBg="0"/>
      <p:bldP spid="11" grpId="0" autoUpdateAnimBg="0"/>
      <p:bldP spid="13" grpId="0" autoUpdateAnimBg="0"/>
      <p:bldP spid="2" grpId="0"/>
      <p:bldP spid="3" grpId="0"/>
      <p:bldP spid="4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683568" y="692696"/>
            <a:ext cx="24449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(25×5)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×2</a:t>
            </a: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467668" y="1340396"/>
            <a:ext cx="19431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=125×2</a:t>
            </a: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491480" y="1988096"/>
            <a:ext cx="199445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=250(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桶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5508104" y="692696"/>
            <a:ext cx="24449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25×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(5×2)</a:t>
            </a: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5219179" y="1340396"/>
            <a:ext cx="19431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=25×10</a:t>
            </a:r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5242991" y="1988096"/>
            <a:ext cx="199445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=250(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桶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3" name="矩形 2"/>
          <p:cNvSpPr/>
          <p:nvPr/>
        </p:nvSpPr>
        <p:spPr>
          <a:xfrm>
            <a:off x="172318" y="3138746"/>
            <a:ext cx="612379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12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从这组算式中发现了什么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000000"/>
              </a:solidFill>
              <a:effectLst/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4" name="Group 5"/>
          <p:cNvGrpSpPr/>
          <p:nvPr/>
        </p:nvGrpSpPr>
        <p:grpSpPr bwMode="auto">
          <a:xfrm>
            <a:off x="323528" y="3519746"/>
            <a:ext cx="7015163" cy="830263"/>
            <a:chOff x="0" y="0"/>
            <a:chExt cx="4419" cy="523"/>
          </a:xfrm>
        </p:grpSpPr>
        <p:sp>
          <p:nvSpPr>
            <p:cNvPr id="15" name="Text Box 6"/>
            <p:cNvSpPr txBox="1">
              <a:spLocks noChangeArrowheads="1"/>
            </p:cNvSpPr>
            <p:nvPr/>
          </p:nvSpPr>
          <p:spPr bwMode="auto">
            <a:xfrm>
              <a:off x="0" y="0"/>
              <a:ext cx="4419" cy="523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FF505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4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(25×5)×2　</a:t>
              </a:r>
              <a:r>
                <a:rPr lang="zh-CN" altLang="en-US" sz="4800" dirty="0" smtClean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25</a:t>
              </a:r>
              <a:r>
                <a:rPr lang="zh-CN" altLang="en-US" sz="4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×(5×2)</a:t>
              </a:r>
            </a:p>
          </p:txBody>
        </p:sp>
        <p:sp>
          <p:nvSpPr>
            <p:cNvPr id="16" name="Oval 7"/>
            <p:cNvSpPr>
              <a:spLocks noChangeArrowheads="1"/>
            </p:cNvSpPr>
            <p:nvPr/>
          </p:nvSpPr>
          <p:spPr bwMode="auto">
            <a:xfrm>
              <a:off x="1950" y="0"/>
              <a:ext cx="499" cy="49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FF66FF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/>
            </a:p>
          </p:txBody>
        </p:sp>
      </p:grp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3419872" y="3519746"/>
            <a:ext cx="8034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4800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</a:p>
        </p:txBody>
      </p:sp>
      <p:sp>
        <p:nvSpPr>
          <p:cNvPr id="21" name="矩形 20"/>
          <p:cNvSpPr/>
          <p:nvPr/>
        </p:nvSpPr>
        <p:spPr>
          <a:xfrm>
            <a:off x="172318" y="4692035"/>
            <a:ext cx="54938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12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举出几个这样的例子。</a:t>
            </a:r>
            <a:endParaRPr lang="zh-CN" altLang="zh-CN" sz="3600" dirty="0">
              <a:solidFill>
                <a:srgbClr val="000000"/>
              </a:solidFill>
              <a:effectLst/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08593" y="4941168"/>
            <a:ext cx="69509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0" dirty="0">
                <a:latin typeface="Times New Roman" panose="02020603050405020304" pitchFamily="18" charset="0"/>
              </a:rPr>
              <a:t> </a:t>
            </a:r>
            <a:r>
              <a:rPr lang="en-US" altLang="zh-CN" sz="4000" b="0" dirty="0" smtClean="0">
                <a:latin typeface="Times New Roman" panose="02020603050405020304" pitchFamily="18" charset="0"/>
              </a:rPr>
              <a:t>(19</a:t>
            </a:r>
            <a:r>
              <a:rPr lang="en-US" altLang="zh-CN" sz="4000" dirty="0" smtClean="0">
                <a:latin typeface="Arial" panose="020B0604020202020204" pitchFamily="34" charset="0"/>
              </a:rPr>
              <a:t>×</a:t>
            </a:r>
            <a:r>
              <a:rPr lang="en-US" altLang="zh-CN" sz="4000" b="0" dirty="0" smtClean="0">
                <a:latin typeface="Times New Roman" panose="02020603050405020304" pitchFamily="18" charset="0"/>
              </a:rPr>
              <a:t>42</a:t>
            </a:r>
            <a:r>
              <a:rPr lang="en-US" altLang="zh-CN" sz="4000" b="0" dirty="0">
                <a:latin typeface="Times New Roman" panose="02020603050405020304" pitchFamily="18" charset="0"/>
              </a:rPr>
              <a:t>) </a:t>
            </a:r>
            <a:r>
              <a:rPr lang="en-US" altLang="zh-CN" sz="4000" dirty="0" smtClean="0">
                <a:latin typeface="Arial" panose="020B0604020202020204" pitchFamily="34" charset="0"/>
              </a:rPr>
              <a:t>×</a:t>
            </a:r>
            <a:r>
              <a:rPr lang="en-US" altLang="zh-CN" sz="4000" b="0" dirty="0" smtClean="0">
                <a:latin typeface="Times New Roman" panose="02020603050405020304" pitchFamily="18" charset="0"/>
              </a:rPr>
              <a:t>56 = 19</a:t>
            </a:r>
            <a:r>
              <a:rPr lang="en-US" altLang="zh-CN" sz="4000" dirty="0">
                <a:latin typeface="Arial" panose="020B0604020202020204" pitchFamily="34" charset="0"/>
              </a:rPr>
              <a:t>× </a:t>
            </a:r>
            <a:r>
              <a:rPr lang="en-US" altLang="zh-CN" sz="4000" b="0" dirty="0" smtClean="0">
                <a:latin typeface="Times New Roman" panose="02020603050405020304" pitchFamily="18" charset="0"/>
              </a:rPr>
              <a:t>(42</a:t>
            </a:r>
            <a:r>
              <a:rPr lang="en-US" altLang="zh-CN" sz="4000" dirty="0" smtClean="0">
                <a:latin typeface="Arial" panose="020B0604020202020204" pitchFamily="34" charset="0"/>
              </a:rPr>
              <a:t>×</a:t>
            </a:r>
            <a:r>
              <a:rPr lang="en-US" altLang="zh-CN" sz="4000" b="0" dirty="0" smtClean="0">
                <a:latin typeface="Times New Roman" panose="02020603050405020304" pitchFamily="18" charset="0"/>
              </a:rPr>
              <a:t>56)</a:t>
            </a:r>
            <a:endParaRPr lang="en-US" altLang="zh-CN" sz="4000" b="0" dirty="0">
              <a:latin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08593" y="5589240"/>
            <a:ext cx="72074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0" dirty="0">
                <a:latin typeface="Times New Roman" panose="02020603050405020304" pitchFamily="18" charset="0"/>
              </a:rPr>
              <a:t> </a:t>
            </a:r>
            <a:r>
              <a:rPr lang="en-US" altLang="zh-CN" sz="4000" b="0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4000" b="0" dirty="0">
                <a:latin typeface="Times New Roman" panose="02020603050405020304" pitchFamily="18" charset="0"/>
              </a:rPr>
              <a:t>782</a:t>
            </a:r>
            <a:r>
              <a:rPr lang="en-US" altLang="zh-CN" sz="4000" dirty="0" smtClean="0">
                <a:latin typeface="Arial" panose="020B0604020202020204" pitchFamily="34" charset="0"/>
              </a:rPr>
              <a:t>×</a:t>
            </a:r>
            <a:r>
              <a:rPr lang="en-US" altLang="zh-CN" sz="4000" b="0" dirty="0" smtClean="0">
                <a:latin typeface="Times New Roman" panose="02020603050405020304" pitchFamily="18" charset="0"/>
              </a:rPr>
              <a:t>25) </a:t>
            </a:r>
            <a:r>
              <a:rPr lang="en-US" altLang="zh-CN" sz="4000" dirty="0" smtClean="0">
                <a:latin typeface="Arial" panose="020B0604020202020204" pitchFamily="34" charset="0"/>
              </a:rPr>
              <a:t>×</a:t>
            </a:r>
            <a:r>
              <a:rPr lang="en-US" altLang="zh-CN" sz="4000" b="0" dirty="0" smtClean="0">
                <a:latin typeface="Times New Roman" panose="02020603050405020304" pitchFamily="18" charset="0"/>
              </a:rPr>
              <a:t>4 = 782</a:t>
            </a:r>
            <a:r>
              <a:rPr lang="en-US" altLang="zh-CN" sz="4000" dirty="0" smtClean="0">
                <a:latin typeface="Arial" panose="020B0604020202020204" pitchFamily="34" charset="0"/>
              </a:rPr>
              <a:t>× </a:t>
            </a:r>
            <a:r>
              <a:rPr lang="en-US" altLang="zh-CN" sz="4000" b="0" dirty="0" smtClean="0">
                <a:latin typeface="Times New Roman" panose="02020603050405020304" pitchFamily="18" charset="0"/>
              </a:rPr>
              <a:t>(25</a:t>
            </a:r>
            <a:r>
              <a:rPr lang="en-US" altLang="zh-CN" sz="4000" dirty="0" smtClean="0">
                <a:latin typeface="Arial" panose="020B0604020202020204" pitchFamily="34" charset="0"/>
              </a:rPr>
              <a:t>×</a:t>
            </a:r>
            <a:r>
              <a:rPr lang="en-US" altLang="zh-CN" sz="4000" b="0" dirty="0" smtClean="0">
                <a:latin typeface="Times New Roman" panose="02020603050405020304" pitchFamily="18" charset="0"/>
              </a:rPr>
              <a:t>4)</a:t>
            </a:r>
            <a:endParaRPr lang="en-US" altLang="zh-CN" sz="4000" b="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2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683568" y="692696"/>
            <a:ext cx="24449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(25×5)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×2</a:t>
            </a: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467668" y="1340396"/>
            <a:ext cx="19431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=125×2</a:t>
            </a: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491480" y="1988096"/>
            <a:ext cx="199445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=250(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桶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5508104" y="692696"/>
            <a:ext cx="24449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25×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(5×2)</a:t>
            </a: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5219179" y="1340396"/>
            <a:ext cx="19431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=25×10</a:t>
            </a:r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5242991" y="1988096"/>
            <a:ext cx="199445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=250(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桶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5" name="矩形 4"/>
          <p:cNvSpPr/>
          <p:nvPr/>
        </p:nvSpPr>
        <p:spPr>
          <a:xfrm>
            <a:off x="899592" y="3561621"/>
            <a:ext cx="80648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先把前两个数相乘，或者先把后两个数相乘，积不变</a:t>
            </a:r>
            <a:r>
              <a:rPr lang="zh-CN" altLang="en-US" sz="4000" dirty="0" smtClean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40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9592" y="5385410"/>
            <a:ext cx="48157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这叫做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乘法结合律</a:t>
            </a: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en-US" altLang="zh-CN" sz="4000" b="0" dirty="0">
              <a:latin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0989" y="3037275"/>
            <a:ext cx="651813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ts val="12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用语言表述规律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并起名字。</a:t>
            </a:r>
            <a:endParaRPr lang="zh-CN" altLang="zh-CN" sz="3600" dirty="0">
              <a:solidFill>
                <a:srgbClr val="000000"/>
              </a:solidFill>
              <a:effectLst/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683568" y="692696"/>
            <a:ext cx="24449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(25×5)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×2</a:t>
            </a: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467668" y="1340396"/>
            <a:ext cx="19431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=125×2</a:t>
            </a: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491480" y="1988096"/>
            <a:ext cx="199445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=250(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桶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5508104" y="692696"/>
            <a:ext cx="24449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25×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(5×2)</a:t>
            </a: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5219179" y="1340396"/>
            <a:ext cx="19431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=25×10</a:t>
            </a:r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5242991" y="1988096"/>
            <a:ext cx="199445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=250(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桶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7" name="矩形 6"/>
          <p:cNvSpPr/>
          <p:nvPr/>
        </p:nvSpPr>
        <p:spPr>
          <a:xfrm>
            <a:off x="200696" y="3160385"/>
            <a:ext cx="457048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12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用字母表示出来。</a:t>
            </a:r>
            <a:endParaRPr lang="zh-CN" altLang="zh-CN" sz="3600" dirty="0">
              <a:solidFill>
                <a:srgbClr val="000000"/>
              </a:solidFill>
              <a:effectLst/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1101677" y="5190291"/>
            <a:ext cx="6253635" cy="83099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4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4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×</a:t>
            </a:r>
            <a:r>
              <a:rPr lang="en-US" altLang="zh-CN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 (</a:t>
            </a:r>
            <a:r>
              <a:rPr lang="en-US" altLang="zh-CN" sz="4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4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323528" y="3634114"/>
            <a:ext cx="828092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如果用字母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3200" dirty="0" smtClean="0">
                <a:latin typeface="Arial" panose="020B0604020202020204" pitchFamily="34" charset="0"/>
                <a:ea typeface="宋体" panose="02010600030101010101" pitchFamily="2" charset="-122"/>
              </a:rPr>
              <a:t>表示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三个因数</a:t>
            </a:r>
            <a:r>
              <a:rPr lang="zh-CN" altLang="en-US" sz="3200" dirty="0" smtClean="0">
                <a:latin typeface="Arial" panose="020B0604020202020204" pitchFamily="34" charset="0"/>
                <a:ea typeface="宋体" panose="02010600030101010101" pitchFamily="2" charset="-122"/>
              </a:rPr>
              <a:t>，那么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可以写成：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 animBg="1" autoUpdateAnimBg="0"/>
      <p:bldP spid="15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187624" y="1196752"/>
            <a:ext cx="38884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</a:rPr>
              <a:t>(1) 195×25×4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45" name="TextBox 14"/>
          <p:cNvSpPr txBox="1"/>
          <p:nvPr/>
        </p:nvSpPr>
        <p:spPr>
          <a:xfrm>
            <a:off x="1531446" y="1765021"/>
            <a:ext cx="5173214" cy="751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 smtClean="0"/>
              <a:t>=195×</a:t>
            </a:r>
            <a:r>
              <a:rPr lang="zh-CN" altLang="en-US" sz="3200" dirty="0" smtClean="0"/>
              <a:t>（</a:t>
            </a:r>
            <a:r>
              <a:rPr lang="en-US" altLang="zh-CN" sz="3200" dirty="0"/>
              <a:t>25×4</a:t>
            </a:r>
            <a:r>
              <a:rPr lang="zh-CN" altLang="en-US" sz="3200" dirty="0" smtClean="0"/>
              <a:t>）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TextBox 14"/>
          <p:cNvSpPr txBox="1"/>
          <p:nvPr/>
        </p:nvSpPr>
        <p:spPr>
          <a:xfrm>
            <a:off x="1536303" y="2374184"/>
            <a:ext cx="5195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 smtClean="0"/>
              <a:t>=195×100</a:t>
            </a:r>
            <a:endParaRPr lang="zh-CN" altLang="en-US" sz="3200" dirty="0"/>
          </a:p>
        </p:txBody>
      </p:sp>
      <p:sp>
        <p:nvSpPr>
          <p:cNvPr id="48" name="TextBox 14"/>
          <p:cNvSpPr txBox="1"/>
          <p:nvPr/>
        </p:nvSpPr>
        <p:spPr>
          <a:xfrm>
            <a:off x="1508724" y="2958043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 smtClean="0"/>
              <a:t>=19500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87624" y="3573016"/>
            <a:ext cx="38884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</a:rPr>
              <a:t>(2</a:t>
            </a:r>
            <a:r>
              <a:rPr lang="en-US" altLang="zh-CN" sz="3200" dirty="0">
                <a:solidFill>
                  <a:schemeClr val="tx1"/>
                </a:solidFill>
              </a:rPr>
              <a:t>) 4×8×25×125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87018" y="4141285"/>
            <a:ext cx="59653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 smtClean="0"/>
              <a:t>=</a:t>
            </a:r>
            <a:r>
              <a:rPr lang="zh-CN" altLang="en-US" sz="3200" dirty="0" smtClean="0"/>
              <a:t>（</a:t>
            </a:r>
            <a:r>
              <a:rPr lang="en-US" altLang="zh-CN" sz="3200" dirty="0" smtClean="0"/>
              <a:t>4×25</a:t>
            </a:r>
            <a:r>
              <a:rPr lang="zh-CN" altLang="en-US" sz="3200" dirty="0" smtClean="0"/>
              <a:t>）</a:t>
            </a:r>
            <a:r>
              <a:rPr lang="en-US" altLang="zh-CN" sz="3200" dirty="0" smtClean="0"/>
              <a:t>×</a:t>
            </a:r>
            <a:r>
              <a:rPr lang="zh-CN" altLang="en-US" sz="3200" dirty="0" smtClean="0"/>
              <a:t>（</a:t>
            </a:r>
            <a:r>
              <a:rPr lang="en-US" altLang="zh-CN" sz="3200" dirty="0" smtClean="0"/>
              <a:t>8×125</a:t>
            </a:r>
            <a:r>
              <a:rPr lang="zh-CN" altLang="en-US" sz="3200" dirty="0" smtClean="0"/>
              <a:t>）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1491873" y="4737796"/>
            <a:ext cx="5195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 smtClean="0"/>
              <a:t>=100×1000</a:t>
            </a:r>
            <a:endParaRPr lang="zh-CN" altLang="en-US" sz="3200" dirty="0"/>
          </a:p>
        </p:txBody>
      </p:sp>
      <p:sp>
        <p:nvSpPr>
          <p:cNvPr id="17" name="TextBox 14"/>
          <p:cNvSpPr txBox="1"/>
          <p:nvPr/>
        </p:nvSpPr>
        <p:spPr>
          <a:xfrm>
            <a:off x="1475656" y="5334307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 smtClean="0"/>
              <a:t>=100000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12714" y="1456345"/>
            <a:ext cx="2787678" cy="3489338"/>
          </a:xfrm>
          <a:prstGeom prst="rect">
            <a:avLst/>
          </a:prstGeom>
        </p:spPr>
      </p:pic>
      <p:pic>
        <p:nvPicPr>
          <p:cNvPr id="13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8" grpId="0"/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978643" y="2338484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67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4559" y="2350678"/>
            <a:ext cx="46875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43+67=(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)+(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562819" y="2338484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43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186555" y="3274588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65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562818" y="3274588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35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82516" y="4138040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19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562819" y="4138684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18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80955" y="5097378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375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05888" y="5097378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458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3582" y="779800"/>
            <a:ext cx="69102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en-US" altLang="zh-CN" sz="3200" i="1" dirty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根据加法运算定律在下面的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里填上适当的数。</a:t>
            </a:r>
          </a:p>
        </p:txBody>
      </p:sp>
      <p:sp>
        <p:nvSpPr>
          <p:cNvPr id="30" name="矩形 29"/>
          <p:cNvSpPr/>
          <p:nvPr/>
        </p:nvSpPr>
        <p:spPr>
          <a:xfrm>
            <a:off x="1018386" y="3274588"/>
            <a:ext cx="46875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35+(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)=65+(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44559" y="4138684"/>
            <a:ext cx="46875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)+18=19+(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18386" y="5062594"/>
            <a:ext cx="68659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375+458+42=(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)+(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23042" y="5074788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42</a:t>
            </a:r>
            <a:endParaRPr lang="en-US" altLang="zh-CN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3" grpId="0"/>
      <p:bldP spid="34" grpId="0"/>
      <p:bldP spid="35" grpId="0"/>
      <p:bldP spid="36" grpId="0"/>
      <p:bldP spid="37" grpId="0"/>
      <p:bldP spid="25" grpId="0"/>
      <p:bldP spid="26" grpId="0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59664" y="428604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25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  <a:endParaRPr lang="zh-CN" altLang="zh-CN" sz="3200" dirty="0"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4346" y="1988840"/>
            <a:ext cx="30267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12×32=32×</a:t>
            </a:r>
            <a:endParaRPr lang="zh-CN" altLang="en-US" sz="4000" dirty="0">
              <a:latin typeface="+mn-lt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140605" y="2643009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3261808" y="1994937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12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08021" y="1188041"/>
            <a:ext cx="63642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根据乘法运算定律填上合适的数。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04346" y="4038448"/>
            <a:ext cx="63834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30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×6×7=30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×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6×       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）</a:t>
            </a:r>
            <a:endParaRPr lang="zh-CN" altLang="en-US" sz="4000" dirty="0">
              <a:latin typeface="+mn-lt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4932040" y="4658851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5220072" y="4010779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7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95581" y="3003049"/>
            <a:ext cx="32864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108×75=75×</a:t>
            </a:r>
            <a:endParaRPr lang="zh-CN" altLang="en-US" sz="4000" dirty="0">
              <a:latin typeface="+mn-lt"/>
              <a:ea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271048" y="3657218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3248235" y="3009146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108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04745" y="5085184"/>
            <a:ext cx="79608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125×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8×40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=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     ×      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×  </a:t>
            </a:r>
            <a:endParaRPr lang="zh-CN" altLang="en-US" sz="4000" dirty="0">
              <a:latin typeface="+mn-lt"/>
              <a:ea typeface="+mn-ea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4558805" y="5793070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5868144" y="5805264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7884368" y="5805264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4544379" y="5085184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125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143872" y="5085184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956376" y="5085184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40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  <p:bldP spid="40" grpId="0"/>
      <p:bldP spid="45" grpId="0"/>
      <p:bldP spid="46" grpId="0"/>
      <p:bldP spid="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38628" y="428604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2.</a:t>
            </a:r>
            <a:r>
              <a:rPr lang="zh-CN" altLang="en-US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27</a:t>
            </a:r>
            <a:r>
              <a:rPr lang="zh-CN" altLang="en-US" sz="3200" dirty="0">
                <a:latin typeface="+mn-ea"/>
                <a:ea typeface="+mn-ea"/>
              </a:rPr>
              <a:t>页练习七第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3150" y="1071546"/>
            <a:ext cx="88408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根据乘法运算定律，在    里填上适当的数。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65089" y="1700808"/>
            <a:ext cx="30267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15×16=16×</a:t>
            </a:r>
            <a:endParaRPr lang="zh-CN" altLang="en-US" sz="4000" dirty="0">
              <a:latin typeface="+mn-lt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65089" y="2505090"/>
            <a:ext cx="52966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25×7×4=       ×      ×7</a:t>
            </a:r>
            <a:endParaRPr lang="zh-CN" altLang="en-US" sz="4000" dirty="0">
              <a:latin typeface="+mn-lt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7504" y="3297178"/>
            <a:ext cx="8451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60×25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×         = 60 ×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      ×8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）</a:t>
            </a:r>
            <a:endParaRPr lang="zh-CN" altLang="en-US" sz="4000" dirty="0">
              <a:latin typeface="+mn-lt"/>
              <a:ea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7504" y="4149080"/>
            <a:ext cx="88553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125×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8×      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 =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125×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    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×14</a:t>
            </a:r>
            <a:endParaRPr lang="zh-CN" altLang="en-US" sz="4000" dirty="0">
              <a:latin typeface="+mn-lt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7142" y="5169386"/>
            <a:ext cx="91053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3×4×8×5=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3×4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×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       ×       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）</a:t>
            </a:r>
            <a:endParaRPr lang="zh-CN" altLang="en-US" sz="4000" dirty="0">
              <a:latin typeface="+mn-lt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419872" y="1700808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15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915816" y="2505090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25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71664" y="2492896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4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551584" y="3297178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316233" y="3284984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25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859849" y="4161274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14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683412" y="4149080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88241" y="5169386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872064" y="5157192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5</a:t>
            </a:r>
            <a:endParaRPr lang="en-US" altLang="zh-CN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371044" y="1772816"/>
            <a:ext cx="768908" cy="56996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2866988" y="2564904"/>
            <a:ext cx="768908" cy="56996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4139952" y="2564904"/>
            <a:ext cx="768908" cy="56996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3371044" y="3363089"/>
            <a:ext cx="768908" cy="56996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6300192" y="3356992"/>
            <a:ext cx="768908" cy="56996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2843808" y="4227185"/>
            <a:ext cx="768908" cy="56996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6539396" y="4221088"/>
            <a:ext cx="768908" cy="56996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6228184" y="5235297"/>
            <a:ext cx="768908" cy="56996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7691524" y="5229200"/>
            <a:ext cx="768908" cy="56996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4946100" y="1071546"/>
            <a:ext cx="768908" cy="56996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/>
      <p:bldP spid="46" grpId="0"/>
      <p:bldP spid="47" grpId="0"/>
      <p:bldP spid="51" grpId="0"/>
      <p:bldP spid="52" grpId="0"/>
      <p:bldP spid="53" grpId="0"/>
      <p:bldP spid="54" grpId="0"/>
      <p:bldP spid="5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9510" y="5837357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6058463" y="6196036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785786" y="428604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2.</a:t>
            </a:r>
            <a:r>
              <a:rPr lang="zh-CN" altLang="en-US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27</a:t>
            </a:r>
            <a:r>
              <a:rPr lang="zh-CN" altLang="en-US" sz="3200" dirty="0">
                <a:latin typeface="+mn-ea"/>
                <a:ea typeface="+mn-ea"/>
              </a:rPr>
              <a:t>页练习七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3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2464" y="3000372"/>
            <a:ext cx="69846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这个游泳池长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50m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。他每次游多少米？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012476" y="3558605"/>
            <a:ext cx="2038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50×7×2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754984" y="4064556"/>
            <a:ext cx="24561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=(50×2)×7</a:t>
            </a:r>
          </a:p>
        </p:txBody>
      </p:sp>
      <p:sp>
        <p:nvSpPr>
          <p:cNvPr id="33" name="矩形 32"/>
          <p:cNvSpPr/>
          <p:nvPr/>
        </p:nvSpPr>
        <p:spPr>
          <a:xfrm>
            <a:off x="2739587" y="4508798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=100×7</a:t>
            </a:r>
          </a:p>
        </p:txBody>
      </p:sp>
      <p:sp>
        <p:nvSpPr>
          <p:cNvPr id="34" name="矩形 33"/>
          <p:cNvSpPr/>
          <p:nvPr/>
        </p:nvSpPr>
        <p:spPr>
          <a:xfrm>
            <a:off x="2739587" y="4940846"/>
            <a:ext cx="16321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=700(m)</a:t>
            </a:r>
          </a:p>
        </p:txBody>
      </p:sp>
      <p:sp>
        <p:nvSpPr>
          <p:cNvPr id="35" name="矩形 34"/>
          <p:cNvSpPr/>
          <p:nvPr/>
        </p:nvSpPr>
        <p:spPr>
          <a:xfrm>
            <a:off x="2040845" y="5487431"/>
            <a:ext cx="4100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答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：他每次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游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700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米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58" y="1000108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rPr>
              <a:t>3.</a:t>
            </a:r>
            <a:endParaRPr lang="zh-CN" altLang="en-US" sz="32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375"/>
          <a:stretch>
            <a:fillRect/>
          </a:stretch>
        </p:blipFill>
        <p:spPr>
          <a:xfrm>
            <a:off x="3304927" y="1071546"/>
            <a:ext cx="5303599" cy="1705894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928662" y="1112055"/>
            <a:ext cx="2376265" cy="1220804"/>
          </a:xfrm>
          <a:prstGeom prst="wedgeRoundRectCallout">
            <a:avLst>
              <a:gd name="adj1" fmla="val 57652"/>
              <a:gd name="adj2" fmla="val 20140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</a:rPr>
              <a:t>我每次都游</a:t>
            </a:r>
            <a:r>
              <a:rPr lang="en-US" altLang="zh-CN" sz="3200" dirty="0" smtClean="0">
                <a:solidFill>
                  <a:schemeClr val="tx1"/>
                </a:solidFill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</a:rPr>
              <a:t>个来回。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83420" y="1113852"/>
            <a:ext cx="8860612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知道了什么是乘法交换律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两个数相乘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交换两个因数的位置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积不变。用字母表示是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64694" y="2636912"/>
            <a:ext cx="8179272" cy="231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学会了乘法结合律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三个数相乘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先乘前两个数或者先乘后两个数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积不变。用字母表示为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)×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×(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26296" y="4941168"/>
            <a:ext cx="8860612" cy="739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有些算式运用运算定律可以使运算变得简单。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873407" y="2266299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2912" y="1412776"/>
            <a:ext cx="7827560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361137" y="4005064"/>
            <a:ext cx="84257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李阿姨购进了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60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套这种运动服，花了多少钱？</a:t>
            </a:r>
            <a:endParaRPr lang="zh-CN" altLang="en-US" sz="3200" dirty="0"/>
          </a:p>
        </p:txBody>
      </p:sp>
      <p:sp>
        <p:nvSpPr>
          <p:cNvPr id="2" name="矩形 1"/>
          <p:cNvSpPr/>
          <p:nvPr/>
        </p:nvSpPr>
        <p:spPr>
          <a:xfrm>
            <a:off x="357158" y="900009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27</a:t>
            </a:r>
            <a:r>
              <a:rPr lang="zh-CN" altLang="en-US" sz="3200" dirty="0">
                <a:latin typeface="+mn-ea"/>
                <a:ea typeface="+mn-ea"/>
              </a:rPr>
              <a:t>页练习七第</a:t>
            </a:r>
            <a:r>
              <a:rPr lang="en-US" altLang="zh-CN" sz="3200" dirty="0" smtClean="0">
                <a:latin typeface="+mn-ea"/>
                <a:ea typeface="+mn-ea"/>
              </a:rPr>
              <a:t>5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99792" y="4428401"/>
            <a:ext cx="27585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(75+45)×60</a:t>
            </a:r>
          </a:p>
        </p:txBody>
      </p:sp>
      <p:sp>
        <p:nvSpPr>
          <p:cNvPr id="19" name="矩形 18"/>
          <p:cNvSpPr/>
          <p:nvPr/>
        </p:nvSpPr>
        <p:spPr>
          <a:xfrm>
            <a:off x="2620651" y="4879475"/>
            <a:ext cx="25274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=120×60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20651" y="5311523"/>
            <a:ext cx="20441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=7200(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元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21" name="矩形 20"/>
          <p:cNvSpPr/>
          <p:nvPr/>
        </p:nvSpPr>
        <p:spPr>
          <a:xfrm>
            <a:off x="1921909" y="5858108"/>
            <a:ext cx="3895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答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：花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了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7200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元钱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1859" y="1357298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5.</a:t>
            </a:r>
            <a:endParaRPr lang="zh-CN" altLang="en-US" sz="32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1484784"/>
            <a:ext cx="7530630" cy="1849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669962" y="3356992"/>
            <a:ext cx="71881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学校一共需要购进多少套双人课桌椅？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857224" y="428604"/>
            <a:ext cx="51315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 smtClean="0">
                <a:latin typeface="+mn-ea"/>
                <a:ea typeface="+mn-ea"/>
              </a:rPr>
              <a:t>28</a:t>
            </a:r>
            <a:r>
              <a:rPr lang="zh-CN" altLang="en-US" sz="3200" dirty="0" smtClean="0">
                <a:latin typeface="+mn-ea"/>
                <a:ea typeface="+mn-ea"/>
              </a:rPr>
              <a:t>页</a:t>
            </a:r>
            <a:r>
              <a:rPr lang="zh-CN" altLang="en-US" sz="3200" dirty="0">
                <a:latin typeface="+mn-ea"/>
                <a:ea typeface="+mn-ea"/>
              </a:rPr>
              <a:t>练习七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10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699792" y="3780329"/>
            <a:ext cx="27585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25×7×4</a:t>
            </a:r>
          </a:p>
        </p:txBody>
      </p:sp>
      <p:sp>
        <p:nvSpPr>
          <p:cNvPr id="47" name="矩形 46"/>
          <p:cNvSpPr/>
          <p:nvPr/>
        </p:nvSpPr>
        <p:spPr>
          <a:xfrm>
            <a:off x="2483768" y="4212377"/>
            <a:ext cx="25274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=25×4×7</a:t>
            </a:r>
          </a:p>
          <a:p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483768" y="4644425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=100×7</a:t>
            </a:r>
          </a:p>
        </p:txBody>
      </p:sp>
      <p:sp>
        <p:nvSpPr>
          <p:cNvPr id="49" name="矩形 48"/>
          <p:cNvSpPr/>
          <p:nvPr/>
        </p:nvSpPr>
        <p:spPr>
          <a:xfrm>
            <a:off x="651884" y="5578787"/>
            <a:ext cx="7808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答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：学校一共需要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购进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700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套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双人课桌椅。</a:t>
            </a:r>
            <a:endParaRPr lang="zh-CN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483768" y="5076473"/>
            <a:ext cx="1837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=700(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套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16" name="矩形 15"/>
          <p:cNvSpPr/>
          <p:nvPr/>
        </p:nvSpPr>
        <p:spPr>
          <a:xfrm>
            <a:off x="480823" y="92867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10.</a:t>
            </a:r>
            <a:endParaRPr lang="zh-CN" altLang="en-US" sz="32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35718" y="476672"/>
            <a:ext cx="741660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填空。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-35398" y="1185138"/>
            <a:ext cx="885587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(1)(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)×72=(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)×56,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这里运用了乘法</a:t>
            </a:r>
          </a:p>
          <a:p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用字母表示是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   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35398" y="2228091"/>
            <a:ext cx="88558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(2)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两个数相乘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交换两个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</a:t>
            </a:r>
            <a:r>
              <a:rPr lang="zh-CN" altLang="zh-CN" sz="3200" i="1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的位置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,(</a:t>
            </a:r>
            <a:r>
              <a:rPr lang="zh-CN" altLang="zh-CN" sz="3200" i="1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不变。这叫做乘法交换律。</a:t>
            </a:r>
          </a:p>
        </p:txBody>
      </p:sp>
      <p:sp>
        <p:nvSpPr>
          <p:cNvPr id="27" name="矩形 26"/>
          <p:cNvSpPr/>
          <p:nvPr/>
        </p:nvSpPr>
        <p:spPr>
          <a:xfrm>
            <a:off x="-108520" y="3212976"/>
            <a:ext cx="100091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(3)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一个数和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相乘得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 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一个数和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相乘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108520" y="3815169"/>
            <a:ext cx="9361040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(4)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三个数相乘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先把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 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相乘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再与</a:t>
            </a:r>
          </a:p>
          <a:p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　　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相乘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;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或者先把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 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相乘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再与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相乘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它们的积不变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这叫做</a:t>
            </a:r>
          </a:p>
          <a:p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　　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。用字母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表示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     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30" name="矩形 29"/>
          <p:cNvSpPr/>
          <p:nvPr/>
        </p:nvSpPr>
        <p:spPr>
          <a:xfrm>
            <a:off x="971600" y="118513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56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50473" y="119675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72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71098" y="170080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lt"/>
              </a:rPr>
              <a:t>交换律</a:t>
            </a:r>
          </a:p>
        </p:txBody>
      </p:sp>
      <p:sp>
        <p:nvSpPr>
          <p:cNvPr id="33" name="矩形 32"/>
          <p:cNvSpPr/>
          <p:nvPr/>
        </p:nvSpPr>
        <p:spPr>
          <a:xfrm>
            <a:off x="4735594" y="1692097"/>
            <a:ext cx="21050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3200" dirty="0" err="1">
                <a:solidFill>
                  <a:srgbClr val="FF0000"/>
                </a:solidFill>
                <a:latin typeface="+mn-lt"/>
              </a:rPr>
              <a:t>×</a:t>
            </a:r>
            <a:r>
              <a:rPr lang="en-US" altLang="zh-CN" sz="3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3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200" dirty="0" err="1">
                <a:solidFill>
                  <a:srgbClr val="FF0000"/>
                </a:solidFill>
                <a:latin typeface="+mn-lt"/>
              </a:rPr>
              <a:t>×</a:t>
            </a:r>
            <a:r>
              <a:rPr lang="en-US" altLang="zh-CN" sz="3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32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787527" y="226816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lt"/>
              </a:rPr>
              <a:t>因数</a:t>
            </a:r>
          </a:p>
        </p:txBody>
      </p:sp>
      <p:sp>
        <p:nvSpPr>
          <p:cNvPr id="35" name="矩形 34"/>
          <p:cNvSpPr/>
          <p:nvPr/>
        </p:nvSpPr>
        <p:spPr>
          <a:xfrm>
            <a:off x="7719778" y="227687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lt"/>
              </a:rPr>
              <a:t>积</a:t>
            </a:r>
          </a:p>
        </p:txBody>
      </p:sp>
      <p:sp>
        <p:nvSpPr>
          <p:cNvPr id="36" name="矩形 35"/>
          <p:cNvSpPr/>
          <p:nvPr/>
        </p:nvSpPr>
        <p:spPr>
          <a:xfrm>
            <a:off x="3779912" y="3276273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lt"/>
              </a:rPr>
              <a:t>这个数</a:t>
            </a:r>
          </a:p>
        </p:txBody>
      </p:sp>
      <p:sp>
        <p:nvSpPr>
          <p:cNvPr id="37" name="矩形 36"/>
          <p:cNvSpPr/>
          <p:nvPr/>
        </p:nvSpPr>
        <p:spPr>
          <a:xfrm>
            <a:off x="8407920" y="3212975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747559" y="385233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lt"/>
              </a:rPr>
              <a:t>前两个数</a:t>
            </a:r>
          </a:p>
        </p:txBody>
      </p:sp>
      <p:sp>
        <p:nvSpPr>
          <p:cNvPr id="39" name="矩形 38"/>
          <p:cNvSpPr/>
          <p:nvPr/>
        </p:nvSpPr>
        <p:spPr>
          <a:xfrm>
            <a:off x="179512" y="435639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lt"/>
              </a:rPr>
              <a:t>第三个数</a:t>
            </a:r>
          </a:p>
        </p:txBody>
      </p:sp>
      <p:sp>
        <p:nvSpPr>
          <p:cNvPr id="40" name="矩形 39"/>
          <p:cNvSpPr/>
          <p:nvPr/>
        </p:nvSpPr>
        <p:spPr>
          <a:xfrm>
            <a:off x="5076056" y="435639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lt"/>
              </a:rPr>
              <a:t>后两个数</a:t>
            </a:r>
          </a:p>
        </p:txBody>
      </p:sp>
      <p:sp>
        <p:nvSpPr>
          <p:cNvPr id="41" name="矩形 40"/>
          <p:cNvSpPr/>
          <p:nvPr/>
        </p:nvSpPr>
        <p:spPr>
          <a:xfrm>
            <a:off x="579207" y="479715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lt"/>
              </a:rPr>
              <a:t>第一个数</a:t>
            </a:r>
          </a:p>
        </p:txBody>
      </p:sp>
      <p:sp>
        <p:nvSpPr>
          <p:cNvPr id="42" name="矩形 41"/>
          <p:cNvSpPr/>
          <p:nvPr/>
        </p:nvSpPr>
        <p:spPr>
          <a:xfrm>
            <a:off x="95227" y="5301208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lt"/>
              </a:rPr>
              <a:t>乘法结合律</a:t>
            </a:r>
          </a:p>
        </p:txBody>
      </p:sp>
      <p:sp>
        <p:nvSpPr>
          <p:cNvPr id="43" name="矩形 42"/>
          <p:cNvSpPr/>
          <p:nvPr/>
        </p:nvSpPr>
        <p:spPr>
          <a:xfrm>
            <a:off x="5076056" y="5301208"/>
            <a:ext cx="38427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3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3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)×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×(</a:t>
            </a:r>
            <a:r>
              <a:rPr lang="en-US" altLang="zh-CN" sz="3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3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591967" y="553352"/>
            <a:ext cx="8766379" cy="732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2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楷体_GB2312" pitchFamily="49" charset="-122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楷体_GB2312" pitchFamily="49" charset="-122"/>
              </a:rPr>
              <a:t>重点</a:t>
            </a:r>
            <a:r>
              <a:rPr lang="zh-CN" sz="3200" dirty="0" smtClean="0">
                <a:solidFill>
                  <a:srgbClr val="FF3399"/>
                </a:solidFill>
                <a:latin typeface="楷体_GB2312" pitchFamily="49" charset="-122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怎样简便怎样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算。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4990" y="1349479"/>
            <a:ext cx="25154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(1)125×5×8</a:t>
            </a:r>
          </a:p>
        </p:txBody>
      </p:sp>
      <p:sp>
        <p:nvSpPr>
          <p:cNvPr id="21" name="矩形 20"/>
          <p:cNvSpPr/>
          <p:nvPr/>
        </p:nvSpPr>
        <p:spPr>
          <a:xfrm>
            <a:off x="948102" y="1864597"/>
            <a:ext cx="2255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=125×8×5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32705" y="2380847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=1000×5</a:t>
            </a:r>
          </a:p>
        </p:txBody>
      </p:sp>
      <p:sp>
        <p:nvSpPr>
          <p:cNvPr id="23" name="矩形 22"/>
          <p:cNvSpPr/>
          <p:nvPr/>
        </p:nvSpPr>
        <p:spPr>
          <a:xfrm>
            <a:off x="932705" y="2893614"/>
            <a:ext cx="1223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=5000</a:t>
            </a:r>
          </a:p>
        </p:txBody>
      </p:sp>
      <p:sp>
        <p:nvSpPr>
          <p:cNvPr id="27" name="矩形 26"/>
          <p:cNvSpPr/>
          <p:nvPr/>
        </p:nvSpPr>
        <p:spPr>
          <a:xfrm>
            <a:off x="5224920" y="1340768"/>
            <a:ext cx="25154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(2)41×25×4</a:t>
            </a:r>
          </a:p>
        </p:txBody>
      </p:sp>
      <p:sp>
        <p:nvSpPr>
          <p:cNvPr id="28" name="矩形 27"/>
          <p:cNvSpPr/>
          <p:nvPr/>
        </p:nvSpPr>
        <p:spPr>
          <a:xfrm>
            <a:off x="5478032" y="1855886"/>
            <a:ext cx="28380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=41×(25×4</a:t>
            </a:r>
            <a:r>
              <a:rPr lang="en-US" altLang="zh-CN" sz="3200" dirty="0" smtClean="0">
                <a:solidFill>
                  <a:srgbClr val="FF0000"/>
                </a:solidFill>
              </a:rPr>
              <a:t>)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62635" y="2372136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=41×100</a:t>
            </a:r>
          </a:p>
        </p:txBody>
      </p:sp>
      <p:sp>
        <p:nvSpPr>
          <p:cNvPr id="30" name="矩形 29"/>
          <p:cNvSpPr/>
          <p:nvPr/>
        </p:nvSpPr>
        <p:spPr>
          <a:xfrm>
            <a:off x="5462635" y="2884903"/>
            <a:ext cx="1223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=4100</a:t>
            </a:r>
          </a:p>
        </p:txBody>
      </p:sp>
      <p:sp>
        <p:nvSpPr>
          <p:cNvPr id="31" name="矩形 30"/>
          <p:cNvSpPr/>
          <p:nvPr/>
        </p:nvSpPr>
        <p:spPr>
          <a:xfrm>
            <a:off x="683568" y="3933056"/>
            <a:ext cx="31357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(3)25×15×4×8</a:t>
            </a:r>
          </a:p>
        </p:txBody>
      </p:sp>
      <p:sp>
        <p:nvSpPr>
          <p:cNvPr id="32" name="矩形 31"/>
          <p:cNvSpPr/>
          <p:nvPr/>
        </p:nvSpPr>
        <p:spPr>
          <a:xfrm>
            <a:off x="936680" y="4448174"/>
            <a:ext cx="33890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=(</a:t>
            </a:r>
            <a:r>
              <a:rPr lang="en-US" altLang="zh-CN" sz="3200" dirty="0">
                <a:solidFill>
                  <a:srgbClr val="FF0000"/>
                </a:solidFill>
              </a:rPr>
              <a:t>25×4)×(15×8</a:t>
            </a:r>
            <a:r>
              <a:rPr lang="en-US" altLang="zh-CN" sz="3200" dirty="0" smtClean="0">
                <a:solidFill>
                  <a:srgbClr val="FF0000"/>
                </a:solidFill>
              </a:rPr>
              <a:t>)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21283" y="4964424"/>
            <a:ext cx="20521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=100×120</a:t>
            </a:r>
          </a:p>
        </p:txBody>
      </p:sp>
      <p:sp>
        <p:nvSpPr>
          <p:cNvPr id="34" name="矩形 33"/>
          <p:cNvSpPr/>
          <p:nvPr/>
        </p:nvSpPr>
        <p:spPr>
          <a:xfrm>
            <a:off x="921283" y="5477191"/>
            <a:ext cx="14318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=12000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8" grpId="0"/>
      <p:bldP spid="29" grpId="0"/>
      <p:bldP spid="30" grpId="0"/>
      <p:bldP spid="32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416461" y="2148853"/>
            <a:ext cx="20858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a+b</a:t>
            </a:r>
            <a:r>
              <a:rPr lang="en-US" altLang="zh-CN" sz="40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lang="en-US" altLang="zh-CN" sz="40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b+a</a:t>
            </a:r>
            <a:endParaRPr lang="zh-CN" altLang="en-US" sz="4000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25177" y="2255260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加法交换律：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2139" y="1044025"/>
            <a:ext cx="76017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2.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用字母表示加法交换律和加法结合律。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86380" y="3410598"/>
            <a:ext cx="38683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a+b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)+</a:t>
            </a:r>
            <a:r>
              <a:rPr lang="en-US" altLang="zh-CN" sz="4000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c=a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+(</a:t>
            </a: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b+c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040197" y="3517005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加法结合律：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986089"/>
            <a:ext cx="2822032" cy="31720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7" grpId="0"/>
      <p:bldP spid="30" grpId="0"/>
      <p:bldP spid="3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293714" y="692696"/>
            <a:ext cx="799306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情景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一筐橘子重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47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千克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每千克橘子能卖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4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元钱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,5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筐这样的橘子能卖多少钱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99792" y="2269903"/>
            <a:ext cx="27585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47×4×5</a:t>
            </a:r>
          </a:p>
        </p:txBody>
      </p:sp>
      <p:sp>
        <p:nvSpPr>
          <p:cNvPr id="28" name="矩形 27"/>
          <p:cNvSpPr/>
          <p:nvPr/>
        </p:nvSpPr>
        <p:spPr>
          <a:xfrm>
            <a:off x="2390572" y="2866872"/>
            <a:ext cx="352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=47×(4×5</a:t>
            </a:r>
            <a:r>
              <a:rPr lang="en-US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lang="en-US" altLang="zh-CN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390572" y="3514944"/>
            <a:ext cx="19896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=47×20</a:t>
            </a:r>
          </a:p>
        </p:txBody>
      </p:sp>
      <p:sp>
        <p:nvSpPr>
          <p:cNvPr id="30" name="矩形 29"/>
          <p:cNvSpPr/>
          <p:nvPr/>
        </p:nvSpPr>
        <p:spPr>
          <a:xfrm>
            <a:off x="899592" y="5097378"/>
            <a:ext cx="73917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答：</a:t>
            </a:r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筐这样的橘子能卖</a:t>
            </a:r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940</a:t>
            </a: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元。</a:t>
            </a:r>
          </a:p>
        </p:txBody>
      </p:sp>
      <p:sp>
        <p:nvSpPr>
          <p:cNvPr id="31" name="矩形 30"/>
          <p:cNvSpPr/>
          <p:nvPr/>
        </p:nvSpPr>
        <p:spPr>
          <a:xfrm>
            <a:off x="2390572" y="4163016"/>
            <a:ext cx="2247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=940(</a:t>
            </a: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元</a:t>
            </a:r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)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167803"/>
            <a:ext cx="7276605" cy="48341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2313"/>
          <a:stretch>
            <a:fillRect/>
          </a:stretch>
        </p:blipFill>
        <p:spPr>
          <a:xfrm>
            <a:off x="196850" y="5661248"/>
            <a:ext cx="8658225" cy="340663"/>
          </a:xfrm>
          <a:prstGeom prst="rect">
            <a:avLst/>
          </a:prstGeom>
        </p:spPr>
      </p:pic>
      <p:grpSp>
        <p:nvGrpSpPr>
          <p:cNvPr id="10" name="Group 8"/>
          <p:cNvGrpSpPr/>
          <p:nvPr/>
        </p:nvGrpSpPr>
        <p:grpSpPr bwMode="auto">
          <a:xfrm>
            <a:off x="6407151" y="116632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1153559"/>
            <a:ext cx="6446559" cy="483491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3" t="2858" r="1123"/>
          <a:stretch>
            <a:fillRect/>
          </a:stretch>
        </p:blipFill>
        <p:spPr>
          <a:xfrm>
            <a:off x="1115616" y="692696"/>
            <a:ext cx="6264696" cy="4895653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107504" y="4149080"/>
            <a:ext cx="4464496" cy="1800200"/>
          </a:xfrm>
          <a:prstGeom prst="wedgeRoundRectCallout">
            <a:avLst>
              <a:gd name="adj1" fmla="val 39510"/>
              <a:gd name="adj2" fmla="val -76691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200" dirty="0">
                <a:solidFill>
                  <a:schemeClr val="tx1"/>
                </a:solidFill>
              </a:rPr>
              <a:t>一共有</a:t>
            </a:r>
            <a:r>
              <a:rPr lang="en-US" altLang="zh-CN" sz="3200" dirty="0">
                <a:solidFill>
                  <a:schemeClr val="tx1"/>
                </a:solidFill>
              </a:rPr>
              <a:t>25</a:t>
            </a:r>
            <a:r>
              <a:rPr lang="zh-CN" altLang="zh-CN" sz="3200" dirty="0">
                <a:solidFill>
                  <a:schemeClr val="tx1"/>
                </a:solidFill>
              </a:rPr>
              <a:t>个小组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zh-CN" sz="3200" dirty="0">
                <a:solidFill>
                  <a:schemeClr val="tx1"/>
                </a:solidFill>
              </a:rPr>
              <a:t>每组里</a:t>
            </a:r>
            <a:r>
              <a:rPr lang="en-US" altLang="zh-CN" sz="3200" dirty="0">
                <a:solidFill>
                  <a:schemeClr val="tx1"/>
                </a:solidFill>
              </a:rPr>
              <a:t>4</a:t>
            </a:r>
            <a:r>
              <a:rPr lang="zh-CN" altLang="zh-CN" sz="3200" dirty="0">
                <a:solidFill>
                  <a:schemeClr val="tx1"/>
                </a:solidFill>
              </a:rPr>
              <a:t>人负责挖坑、种树</a:t>
            </a:r>
            <a:r>
              <a:rPr lang="en-US" altLang="zh-CN" sz="3200" dirty="0">
                <a:solidFill>
                  <a:schemeClr val="tx1"/>
                </a:solidFill>
              </a:rPr>
              <a:t>,2</a:t>
            </a:r>
            <a:r>
              <a:rPr lang="zh-CN" altLang="zh-CN" sz="3200" dirty="0">
                <a:solidFill>
                  <a:schemeClr val="tx1"/>
                </a:solidFill>
              </a:rPr>
              <a:t>人负责抬水、浇树。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5148064" y="4293096"/>
            <a:ext cx="3528392" cy="1116569"/>
          </a:xfrm>
          <a:prstGeom prst="wedgeRoundRectCallout">
            <a:avLst>
              <a:gd name="adj1" fmla="val -20275"/>
              <a:gd name="adj2" fmla="val -121287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</a:rPr>
              <a:t>每组要种</a:t>
            </a:r>
            <a:r>
              <a:rPr lang="en-US" altLang="zh-CN" sz="3200" dirty="0">
                <a:solidFill>
                  <a:schemeClr val="tx1"/>
                </a:solidFill>
              </a:rPr>
              <a:t>5</a:t>
            </a:r>
            <a:r>
              <a:rPr lang="zh-CN" altLang="en-US" sz="3200" dirty="0">
                <a:solidFill>
                  <a:schemeClr val="tx1"/>
                </a:solidFill>
              </a:rPr>
              <a:t>棵树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每棵树要浇</a:t>
            </a:r>
            <a:r>
              <a:rPr lang="en-US" altLang="zh-CN" sz="3200" dirty="0">
                <a:solidFill>
                  <a:schemeClr val="tx1"/>
                </a:solidFill>
              </a:rPr>
              <a:t>2</a:t>
            </a:r>
            <a:r>
              <a:rPr lang="zh-CN" altLang="en-US" sz="3200" dirty="0">
                <a:solidFill>
                  <a:schemeClr val="tx1"/>
                </a:solidFill>
              </a:rPr>
              <a:t>桶水。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525316" y="1341078"/>
            <a:ext cx="7920880" cy="1079810"/>
          </a:xfrm>
          <a:prstGeom prst="wedgeRoundRectCallout">
            <a:avLst>
              <a:gd name="adj1" fmla="val 38496"/>
              <a:gd name="adj2" fmla="val -42996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一共有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个小组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每组里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人负责挖坑、种树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负责挖坑、种树的一共有多少人？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64465" y="4078813"/>
            <a:ext cx="298350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25×4=100(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)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5263058" y="4078193"/>
            <a:ext cx="298350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4×25=100(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)</a:t>
            </a:r>
          </a:p>
        </p:txBody>
      </p:sp>
      <p:graphicFrame>
        <p:nvGraphicFramePr>
          <p:cNvPr id="9" name="Object 9"/>
          <p:cNvGraphicFramePr>
            <a:graphicFrameLocks noChangeAspect="1"/>
          </p:cNvGraphicFramePr>
          <p:nvPr/>
        </p:nvGraphicFramePr>
        <p:xfrm>
          <a:off x="371494" y="2638653"/>
          <a:ext cx="1113061" cy="1368425"/>
        </p:xfrm>
        <a:graphic>
          <a:graphicData uri="http://schemas.openxmlformats.org/presentationml/2006/ole">
            <p:oleObj spid="_x0000_s1025" r:id="rId5" imgW="77028675" imgH="106032300" progId="">
              <p:embed/>
            </p:oleObj>
          </a:graphicData>
        </a:graphic>
      </p:graphicFrame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7149008" y="2422431"/>
          <a:ext cx="1200150" cy="1512887"/>
        </p:xfrm>
        <a:graphic>
          <a:graphicData uri="http://schemas.openxmlformats.org/presentationml/2006/ole">
            <p:oleObj spid="_x0000_s1075" r:id="rId6" imgW="77638275" imgH="116805075" progId="">
              <p:embed/>
            </p:oleObj>
          </a:graphicData>
        </a:graphic>
      </p:graphicFrame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5004048" y="2925730"/>
            <a:ext cx="2103783" cy="1081347"/>
          </a:xfrm>
          <a:prstGeom prst="wedgeRoundRectCallout">
            <a:avLst>
              <a:gd name="adj1" fmla="val 61111"/>
              <a:gd name="adj2" fmla="val -27759"/>
              <a:gd name="adj3" fmla="val 16667"/>
            </a:avLst>
          </a:prstGeom>
          <a:solidFill>
            <a:srgbClr val="FFFF00"/>
          </a:solidFill>
          <a:ln w="9525">
            <a:solidFill>
              <a:srgbClr val="3333FF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  我这样算也可以。</a:t>
            </a: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1875850" y="2638653"/>
            <a:ext cx="2069063" cy="1080120"/>
          </a:xfrm>
          <a:prstGeom prst="wedgeRoundRectCallout">
            <a:avLst>
              <a:gd name="adj1" fmla="val -76129"/>
              <a:gd name="adj2" fmla="val 12606"/>
              <a:gd name="adj3" fmla="val 16667"/>
            </a:avLst>
          </a:prstGeom>
          <a:solidFill>
            <a:srgbClr val="FFFF00"/>
          </a:solidFill>
          <a:ln w="9525">
            <a:solidFill>
              <a:srgbClr val="3333FF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  我是这样计算的。</a:t>
            </a:r>
          </a:p>
        </p:txBody>
      </p:sp>
      <p:grpSp>
        <p:nvGrpSpPr>
          <p:cNvPr id="13" name="Group 10"/>
          <p:cNvGrpSpPr/>
          <p:nvPr/>
        </p:nvGrpSpPr>
        <p:grpSpPr bwMode="auto">
          <a:xfrm>
            <a:off x="1763688" y="5013064"/>
            <a:ext cx="5235575" cy="923925"/>
            <a:chOff x="0" y="0"/>
            <a:chExt cx="3298" cy="582"/>
          </a:xfrm>
        </p:grpSpPr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0" y="0"/>
              <a:ext cx="3298" cy="582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FF505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54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25×4　　4×25</a:t>
              </a:r>
            </a:p>
          </p:txBody>
        </p:sp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1374" y="0"/>
              <a:ext cx="576" cy="57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FF66FF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922688" y="5013064"/>
            <a:ext cx="8731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943707" y="582684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utoUpdateAnimBg="0"/>
      <p:bldP spid="8" grpId="0" autoUpdateAnimBg="0"/>
      <p:bldP spid="11" grpId="0" animBg="1" autoUpdateAnimBg="0"/>
      <p:bldP spid="12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1" name="Group 3"/>
          <p:cNvGrpSpPr/>
          <p:nvPr/>
        </p:nvGrpSpPr>
        <p:grpSpPr bwMode="auto">
          <a:xfrm>
            <a:off x="7991475" y="6569075"/>
            <a:ext cx="1152525" cy="288925"/>
            <a:chOff x="0" y="0"/>
            <a:chExt cx="726" cy="182"/>
          </a:xfrm>
        </p:grpSpPr>
        <p:sp>
          <p:nvSpPr>
            <p:cNvPr id="7172" name="AutoShape 4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408" y="0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99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3" name="AutoShape 5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rot="10800000">
              <a:off x="0" y="0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182" name="AutoShape 14"/>
          <p:cNvSpPr>
            <a:spLocks noChangeArrowheads="1"/>
          </p:cNvSpPr>
          <p:nvPr/>
        </p:nvSpPr>
        <p:spPr bwMode="auto">
          <a:xfrm>
            <a:off x="1802714" y="1700808"/>
            <a:ext cx="5472113" cy="2592387"/>
          </a:xfrm>
          <a:prstGeom prst="irregularSeal2">
            <a:avLst/>
          </a:prstGeom>
          <a:solidFill>
            <a:srgbClr val="FFCCCC"/>
          </a:solidFill>
          <a:ln w="9525">
            <a:solidFill>
              <a:srgbClr val="FF66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你能再举几个</a:t>
            </a:r>
          </a:p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这样的例子吗？</a:t>
            </a: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1802714" y="692696"/>
            <a:ext cx="4718050" cy="830263"/>
          </a:xfrm>
          <a:prstGeom prst="rect">
            <a:avLst/>
          </a:prstGeom>
          <a:solidFill>
            <a:srgbClr val="CCFFCC"/>
          </a:solidFill>
          <a:ln w="9525">
            <a:solidFill>
              <a:srgbClr val="FF505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4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25×4　　4×25</a:t>
            </a:r>
          </a:p>
        </p:txBody>
      </p:sp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3665645" y="650627"/>
            <a:ext cx="8731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</a:p>
        </p:txBody>
      </p:sp>
      <p:sp>
        <p:nvSpPr>
          <p:cNvPr id="2" name="矩形 1"/>
          <p:cNvSpPr/>
          <p:nvPr/>
        </p:nvSpPr>
        <p:spPr>
          <a:xfrm>
            <a:off x="2198608" y="4305861"/>
            <a:ext cx="42242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</a:rPr>
              <a:t>125×8 = 8×125 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6609" y="5169386"/>
            <a:ext cx="3368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</a:rPr>
              <a:t>25×8= 8×25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2" grpId="0" animBg="1" autoUpdateAnimBg="0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1361916" y="2002151"/>
            <a:ext cx="59463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36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6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r>
              <a:rPr lang="en-US" altLang="zh-CN" sz="3600" b="0" dirty="0"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r>
              <a:rPr lang="en-US" altLang="zh-CN" sz="36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35     </a:t>
            </a:r>
            <a:r>
              <a:rPr lang="en-US" altLang="zh-CN" sz="3600" b="0" dirty="0">
                <a:latin typeface="宋体" panose="02010600030101010101" pitchFamily="2" charset="-122"/>
                <a:ea typeface="宋体" panose="02010600030101010101" pitchFamily="2" charset="-122"/>
              </a:rPr>
              <a:t>○</a:t>
            </a:r>
            <a:r>
              <a:rPr lang="en-US" altLang="zh-CN" sz="36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 35</a:t>
            </a:r>
            <a:r>
              <a:rPr lang="en-US" altLang="zh-CN" sz="3600" b="0" dirty="0"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r>
              <a:rPr lang="en-US" altLang="zh-CN" sz="36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100                     </a:t>
            </a:r>
          </a:p>
        </p:txBody>
      </p:sp>
      <p:grpSp>
        <p:nvGrpSpPr>
          <p:cNvPr id="8195" name="Group 3"/>
          <p:cNvGrpSpPr/>
          <p:nvPr/>
        </p:nvGrpSpPr>
        <p:grpSpPr bwMode="auto">
          <a:xfrm>
            <a:off x="7929132" y="6524451"/>
            <a:ext cx="1152525" cy="288925"/>
            <a:chOff x="0" y="0"/>
            <a:chExt cx="726" cy="182"/>
          </a:xfrm>
        </p:grpSpPr>
        <p:sp>
          <p:nvSpPr>
            <p:cNvPr id="8196" name="AutoShape 4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408" y="0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99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7" name="AutoShape 5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rot="10800000">
              <a:off x="0" y="0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299308" y="1077888"/>
            <a:ext cx="818705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26258" y="620688"/>
            <a:ext cx="872220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观察下面每组的两个算式，它们有什么样的关系？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985108" y="1458888"/>
            <a:ext cx="59463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36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36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r>
              <a:rPr lang="en-US" altLang="zh-CN" sz="3600" b="0" dirty="0"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r>
              <a:rPr lang="en-US" altLang="zh-CN" sz="3600" b="0" dirty="0">
                <a:latin typeface="Times New Roman" panose="02020603050405020304" pitchFamily="18" charset="0"/>
                <a:ea typeface="宋体" panose="02010600030101010101" pitchFamily="2" charset="-122"/>
              </a:rPr>
              <a:t>6        </a:t>
            </a:r>
            <a:r>
              <a:rPr lang="en-US" altLang="zh-CN" sz="3600" b="0" dirty="0">
                <a:latin typeface="宋体" panose="02010600030101010101" pitchFamily="2" charset="-122"/>
                <a:ea typeface="宋体" panose="02010600030101010101" pitchFamily="2" charset="-122"/>
              </a:rPr>
              <a:t>○</a:t>
            </a:r>
            <a:r>
              <a:rPr lang="en-US" altLang="zh-CN" sz="36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en-US" altLang="zh-CN" sz="36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altLang="zh-CN" sz="3600" b="0" dirty="0" smtClean="0"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r>
              <a:rPr lang="en-US" altLang="zh-CN" sz="36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endParaRPr lang="en-US" altLang="zh-CN" sz="36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395536" y="2740385"/>
            <a:ext cx="595227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上面的每组算式有什么共同点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445119" y="3350197"/>
            <a:ext cx="757050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每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组算式中有两个因数，而且两</a:t>
            </a:r>
            <a:r>
              <a:rPr lang="zh-CN" altLang="en-US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个因数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相同，只是交换了位置。 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407179" y="5148481"/>
            <a:ext cx="854210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每个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等式中，左、右两边的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因数的乘积相等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r>
              <a:rPr lang="zh-CN" altLang="en-US" sz="3200" dirty="0">
                <a:latin typeface="Times New Roman" panose="02020603050405020304" pitchFamily="18" charset="0"/>
              </a:rPr>
              <a:t> 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3707904" y="1448359"/>
            <a:ext cx="51342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3600" dirty="0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</a:t>
            </a: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3733258" y="1992036"/>
            <a:ext cx="51342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3600" dirty="0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</a:t>
            </a:r>
          </a:p>
        </p:txBody>
      </p:sp>
      <p:sp>
        <p:nvSpPr>
          <p:cNvPr id="2" name="矩形 1"/>
          <p:cNvSpPr/>
          <p:nvPr/>
        </p:nvSpPr>
        <p:spPr>
          <a:xfrm>
            <a:off x="475083" y="4595395"/>
            <a:ext cx="63642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从上面的算式可以发现什么规律？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45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8200" grpId="0" autoUpdateAnimBg="0"/>
      <p:bldP spid="8201" grpId="0" autoUpdateAnimBg="0"/>
      <p:bldP spid="8202" grpId="0" autoUpdateAnimBg="0"/>
      <p:bldP spid="8203" grpId="0" autoUpdateAnimBg="0"/>
      <p:bldP spid="8204" grpId="0" autoUpdateAnimBg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1369</Words>
  <Application>WPS 演示</Application>
  <PresentationFormat>全屏显示(4:3)</PresentationFormat>
  <Paragraphs>254</Paragraphs>
  <Slides>31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人教版数学四年级下第3单元</dc:title>
  <dc:creator>吉林梓翰教育图书有限公司</dc:creator>
  <cp:lastModifiedBy>lenovop</cp:lastModifiedBy>
  <cp:revision>653</cp:revision>
  <dcterms:created xsi:type="dcterms:W3CDTF">2015-11-21T07:20:00Z</dcterms:created>
  <dcterms:modified xsi:type="dcterms:W3CDTF">2021-11-01T03:26:52Z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